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PT Sans Narrow"/>
      <p:regular r:id="rId15"/>
      <p:bold r:id="rId16"/>
    </p:embeddedFont>
    <p:embeddedFont>
      <p:font typeface="Open Sans"/>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347B0B3-4957-479A-B9DF-813F4F170659}">
  <a:tblStyle styleId="{C347B0B3-4957-479A-B9DF-813F4F17065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penSans-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font" Target="fonts/PTSansNarrow-regular.fntdata"/><Relationship Id="rId14" Type="http://schemas.openxmlformats.org/officeDocument/2006/relationships/slide" Target="slides/slide8.xml"/><Relationship Id="rId17" Type="http://schemas.openxmlformats.org/officeDocument/2006/relationships/font" Target="fonts/OpenSans-regular.fntdata"/><Relationship Id="rId16" Type="http://schemas.openxmlformats.org/officeDocument/2006/relationships/font" Target="fonts/PTSansNarrow-bold.fntdata"/><Relationship Id="rId5" Type="http://schemas.openxmlformats.org/officeDocument/2006/relationships/slideMaster" Target="slideMasters/slideMaster1.xml"/><Relationship Id="rId19" Type="http://schemas.openxmlformats.org/officeDocument/2006/relationships/font" Target="fonts/OpenSans-italic.fntdata"/><Relationship Id="rId6" Type="http://schemas.openxmlformats.org/officeDocument/2006/relationships/notesMaster" Target="notesMasters/notesMaster1.xml"/><Relationship Id="rId18" Type="http://schemas.openxmlformats.org/officeDocument/2006/relationships/font" Target="fonts/OpenSans-bold.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28333e491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28333e491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128333e4911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128333e4911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28333e4911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28333e4911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28333e4911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28333e4911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28333e4911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28333e4911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28333e4911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28333e4911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128333e4911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128333e4911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t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t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png"/><Relationship Id="rId5"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shap.readthedocs.io" TargetMode="External"/><Relationship Id="rId4" Type="http://schemas.openxmlformats.org/officeDocument/2006/relationships/hyperlink" Target="https://towardsdatascience.com/introduction-to-shap-values-and-their-application-in-machine-learning-8003718e6827" TargetMode="External"/><Relationship Id="rId5" Type="http://schemas.openxmlformats.org/officeDocument/2006/relationships/hyperlink" Target="https://christophm.github.io/interpretable-ml-book/lime.htm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tr"/>
              <a:t>XAI Algorithms</a:t>
            </a:r>
            <a:endParaRPr/>
          </a:p>
        </p:txBody>
      </p:sp>
      <p:sp>
        <p:nvSpPr>
          <p:cNvPr id="67" name="Google Shape;67;p13"/>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tr"/>
              <a:t>Group Dynamic</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SHAP (Shapley Additive </a:t>
            </a:r>
            <a:r>
              <a:rPr lang="tr"/>
              <a:t>E</a:t>
            </a:r>
            <a:r>
              <a:rPr lang="tr"/>
              <a:t>xplanations)</a:t>
            </a:r>
            <a:endParaRPr/>
          </a:p>
        </p:txBody>
      </p:sp>
      <p:sp>
        <p:nvSpPr>
          <p:cNvPr id="73" name="Google Shape;73;p1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04800" lvl="0" marL="457200" rtl="0" algn="l">
              <a:spcBef>
                <a:spcPts val="1000"/>
              </a:spcBef>
              <a:spcAft>
                <a:spcPts val="0"/>
              </a:spcAft>
              <a:buClr>
                <a:srgbClr val="404040"/>
              </a:buClr>
              <a:buSzPts val="1200"/>
              <a:buChar char="●"/>
            </a:pPr>
            <a:r>
              <a:rPr lang="tr" sz="1200">
                <a:solidFill>
                  <a:srgbClr val="404040"/>
                </a:solidFill>
              </a:rPr>
              <a:t>SHAP (Shapley Additive Explanations)</a:t>
            </a:r>
            <a:r>
              <a:rPr lang="tr" sz="1200">
                <a:solidFill>
                  <a:srgbClr val="404040"/>
                </a:solidFill>
                <a:highlight>
                  <a:srgbClr val="FCFCFC"/>
                </a:highlight>
              </a:rPr>
              <a:t> is a game theoretic approach to explain the output of any machine learning model. It connects optimal credit allocation with local explanations using the classic Shapley values from game theory and their related extensions.</a:t>
            </a:r>
            <a:endParaRPr sz="1200">
              <a:solidFill>
                <a:srgbClr val="404040"/>
              </a:solidFill>
              <a:highlight>
                <a:srgbClr val="FCFCFC"/>
              </a:highlight>
            </a:endParaRPr>
          </a:p>
          <a:p>
            <a:pPr indent="-304800" lvl="0" marL="457200" rtl="0" algn="l">
              <a:spcBef>
                <a:spcPts val="1200"/>
              </a:spcBef>
              <a:spcAft>
                <a:spcPts val="1200"/>
              </a:spcAft>
              <a:buClr>
                <a:srgbClr val="292929"/>
              </a:buClr>
              <a:buSzPts val="1200"/>
              <a:buChar char="●"/>
            </a:pPr>
            <a:r>
              <a:rPr lang="tr" sz="1200">
                <a:solidFill>
                  <a:srgbClr val="292929"/>
                </a:solidFill>
                <a:highlight>
                  <a:srgbClr val="FFFFFF"/>
                </a:highlight>
              </a:rPr>
              <a:t>Shapley values are a widely used approach from cooperative game theory that come with desirable properties. The feature values of a data instance act as players in a coalition. The Shapley value is the average marginal contribution of a feature value across all possible coalitions. It can determine the most important features and their influence on the model prediction.</a:t>
            </a:r>
            <a:endParaRPr sz="1200">
              <a:solidFill>
                <a:srgbClr val="292929"/>
              </a:solidFill>
              <a:highlight>
                <a:srgbClr val="FFFFFF"/>
              </a:highlight>
            </a:endParaRPr>
          </a:p>
        </p:txBody>
      </p:sp>
      <p:pic>
        <p:nvPicPr>
          <p:cNvPr id="74" name="Google Shape;74;p14"/>
          <p:cNvPicPr preferRelativeResize="0"/>
          <p:nvPr/>
        </p:nvPicPr>
        <p:blipFill>
          <a:blip r:embed="rId3">
            <a:alphaModFix/>
          </a:blip>
          <a:stretch>
            <a:fillRect/>
          </a:stretch>
        </p:blipFill>
        <p:spPr>
          <a:xfrm>
            <a:off x="2927862" y="2977825"/>
            <a:ext cx="3288275" cy="1969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LIME (</a:t>
            </a:r>
            <a:r>
              <a:rPr b="1" lang="tr"/>
              <a:t>L</a:t>
            </a:r>
            <a:r>
              <a:rPr lang="tr"/>
              <a:t>ocal </a:t>
            </a:r>
            <a:r>
              <a:rPr b="1" lang="tr"/>
              <a:t>I</a:t>
            </a:r>
            <a:r>
              <a:rPr lang="tr"/>
              <a:t>nterpretable </a:t>
            </a:r>
            <a:r>
              <a:rPr b="1" lang="tr"/>
              <a:t>M</a:t>
            </a:r>
            <a:r>
              <a:rPr lang="tr"/>
              <a:t>odel-agnostic </a:t>
            </a:r>
            <a:r>
              <a:rPr b="1" lang="tr"/>
              <a:t>E</a:t>
            </a:r>
            <a:r>
              <a:rPr lang="tr"/>
              <a:t>xplanations)</a:t>
            </a:r>
            <a:endParaRPr/>
          </a:p>
        </p:txBody>
      </p:sp>
      <p:sp>
        <p:nvSpPr>
          <p:cNvPr id="80" name="Google Shape;80;p15"/>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04800" lvl="0" marL="457200" rtl="0" algn="l">
              <a:spcBef>
                <a:spcPts val="1000"/>
              </a:spcBef>
              <a:spcAft>
                <a:spcPts val="0"/>
              </a:spcAft>
              <a:buSzPts val="1200"/>
              <a:buChar char="●"/>
            </a:pPr>
            <a:r>
              <a:rPr lang="tr" sz="1200"/>
              <a:t>LIME is created to introduce a concrete implementation of local surrogate models that are interpretable models which are used to explain individual predictions.</a:t>
            </a:r>
            <a:endParaRPr sz="1200"/>
          </a:p>
          <a:p>
            <a:pPr indent="-304800" lvl="0" marL="457200" rtl="0" algn="l">
              <a:spcBef>
                <a:spcPts val="1200"/>
              </a:spcBef>
              <a:spcAft>
                <a:spcPts val="0"/>
              </a:spcAft>
              <a:buSzPts val="1200"/>
              <a:buChar char="●"/>
            </a:pPr>
            <a:r>
              <a:rPr lang="tr" sz="1200"/>
              <a:t>LIME method explains the model by locally approximating it around a given prediction and making interpretations about individual model predictions based on these.</a:t>
            </a:r>
            <a:endParaRPr sz="1200"/>
          </a:p>
          <a:p>
            <a:pPr indent="-304800" lvl="0" marL="457200" rtl="0" algn="l">
              <a:spcBef>
                <a:spcPts val="1000"/>
              </a:spcBef>
              <a:spcAft>
                <a:spcPts val="1200"/>
              </a:spcAft>
              <a:buSzPts val="1200"/>
              <a:buChar char="●"/>
            </a:pPr>
            <a:r>
              <a:rPr lang="tr" sz="1200"/>
              <a:t>The main logic of the algorithm is as follows: S</a:t>
            </a:r>
            <a:r>
              <a:rPr lang="tr" sz="1200"/>
              <a:t>ince t</a:t>
            </a:r>
            <a:r>
              <a:rPr lang="tr" sz="1200"/>
              <a:t>here is a model that takes an input and makes predictions, you have to find the working of this model. To do so, this method creates variations of input and get the corresponding predictions. Then, it appends all of these into a new dataset and trains an interpretable model on it. This interpretable model is weighted by the proximity of the sampled instances to the instance of interest. Lastly, the explanation is done by interpretation of the local model.</a:t>
            </a:r>
            <a:endParaRPr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LIME (Local Interpretable Model-agnostic Explanations)</a:t>
            </a:r>
            <a:endParaRPr/>
          </a:p>
        </p:txBody>
      </p:sp>
      <p:sp>
        <p:nvSpPr>
          <p:cNvPr id="86" name="Google Shape;86;p16"/>
          <p:cNvSpPr txBox="1"/>
          <p:nvPr>
            <p:ph idx="1" type="body"/>
          </p:nvPr>
        </p:nvSpPr>
        <p:spPr>
          <a:xfrm>
            <a:off x="311700" y="1152475"/>
            <a:ext cx="8676000" cy="42144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Char char="●"/>
            </a:pPr>
            <a:r>
              <a:rPr lang="tr" sz="1200"/>
              <a:t>LIME method varies for different data types.</a:t>
            </a:r>
            <a:endParaRPr sz="1200"/>
          </a:p>
          <a:p>
            <a:pPr indent="-304800" lvl="1" marL="914400" rtl="0" algn="l">
              <a:spcBef>
                <a:spcPts val="0"/>
              </a:spcBef>
              <a:spcAft>
                <a:spcPts val="0"/>
              </a:spcAft>
              <a:buSzPts val="1200"/>
              <a:buChar char="○"/>
            </a:pPr>
            <a:r>
              <a:rPr lang="tr" sz="1200"/>
              <a:t>Tabular data: Predictions (A), instance of interest and sample data (B), assigning higher weights to neighbourhood of instance of interest (C), locally learned model from the weighted samples(D).</a:t>
            </a:r>
            <a:endParaRPr sz="1200"/>
          </a:p>
          <a:p>
            <a:pPr indent="0" lvl="0" marL="914400" rtl="0" algn="l">
              <a:spcBef>
                <a:spcPts val="1200"/>
              </a:spcBef>
              <a:spcAft>
                <a:spcPts val="0"/>
              </a:spcAft>
              <a:buNone/>
            </a:pPr>
            <a:r>
              <a:t/>
            </a:r>
            <a:endParaRPr sz="1200"/>
          </a:p>
          <a:p>
            <a:pPr indent="0" lvl="0" marL="0" rtl="0" algn="l">
              <a:spcBef>
                <a:spcPts val="1200"/>
              </a:spcBef>
              <a:spcAft>
                <a:spcPts val="0"/>
              </a:spcAft>
              <a:buNone/>
            </a:pPr>
            <a:r>
              <a:t/>
            </a:r>
            <a:endParaRPr sz="1200"/>
          </a:p>
          <a:p>
            <a:pPr indent="-304800" lvl="1" marL="914400" rtl="0" algn="l">
              <a:spcBef>
                <a:spcPts val="1200"/>
              </a:spcBef>
              <a:spcAft>
                <a:spcPts val="0"/>
              </a:spcAft>
              <a:buSzPts val="1200"/>
              <a:buChar char="○"/>
            </a:pPr>
            <a:r>
              <a:rPr lang="tr" sz="1200"/>
              <a:t>Text: In a sentiment analysis example, the comment “For Christmas Song visit my channel! :)” is a spam. Firstly, variations are created by adding and deleting words in this comment (1). Then, weight is decided based on this (2).</a:t>
            </a:r>
            <a:endParaRPr sz="1200"/>
          </a:p>
          <a:p>
            <a:pPr indent="0" lvl="0" marL="0" rtl="0" algn="l">
              <a:spcBef>
                <a:spcPts val="1200"/>
              </a:spcBef>
              <a:spcAft>
                <a:spcPts val="0"/>
              </a:spcAft>
              <a:buNone/>
            </a:pPr>
            <a:r>
              <a:t/>
            </a:r>
            <a:endParaRPr sz="1600"/>
          </a:p>
          <a:p>
            <a:pPr indent="0" lvl="0" marL="0" rtl="0" algn="l">
              <a:spcBef>
                <a:spcPts val="1200"/>
              </a:spcBef>
              <a:spcAft>
                <a:spcPts val="0"/>
              </a:spcAft>
              <a:buNone/>
            </a:pPr>
            <a:r>
              <a:t/>
            </a:r>
            <a:endParaRPr sz="1600"/>
          </a:p>
          <a:p>
            <a:pPr indent="-304800" lvl="1" marL="914400" rtl="0" algn="l">
              <a:spcBef>
                <a:spcPts val="1200"/>
              </a:spcBef>
              <a:spcAft>
                <a:spcPts val="0"/>
              </a:spcAft>
              <a:buSzPts val="1200"/>
              <a:buChar char="○"/>
            </a:pPr>
            <a:r>
              <a:rPr lang="tr" sz="1200"/>
              <a:t>Images: Superpixels, interconnected pixels with similar colors, are used instead of changing individual pixels to create sample data.</a:t>
            </a:r>
            <a:endParaRPr sz="1200"/>
          </a:p>
        </p:txBody>
      </p:sp>
      <p:pic>
        <p:nvPicPr>
          <p:cNvPr id="87" name="Google Shape;87;p16"/>
          <p:cNvPicPr preferRelativeResize="0"/>
          <p:nvPr/>
        </p:nvPicPr>
        <p:blipFill rotWithShape="1">
          <a:blip r:embed="rId3">
            <a:alphaModFix/>
          </a:blip>
          <a:srcRect b="49052" l="0" r="0" t="0"/>
          <a:stretch/>
        </p:blipFill>
        <p:spPr>
          <a:xfrm>
            <a:off x="2524013" y="1867313"/>
            <a:ext cx="1925514" cy="832374"/>
          </a:xfrm>
          <a:prstGeom prst="rect">
            <a:avLst/>
          </a:prstGeom>
          <a:noFill/>
          <a:ln>
            <a:noFill/>
          </a:ln>
        </p:spPr>
      </p:pic>
      <p:pic>
        <p:nvPicPr>
          <p:cNvPr id="88" name="Google Shape;88;p16"/>
          <p:cNvPicPr preferRelativeResize="0"/>
          <p:nvPr/>
        </p:nvPicPr>
        <p:blipFill rotWithShape="1">
          <a:blip r:embed="rId3">
            <a:alphaModFix/>
          </a:blip>
          <a:srcRect b="0" l="0" r="0" t="48649"/>
          <a:stretch/>
        </p:blipFill>
        <p:spPr>
          <a:xfrm>
            <a:off x="4709589" y="1867313"/>
            <a:ext cx="1910400" cy="832374"/>
          </a:xfrm>
          <a:prstGeom prst="rect">
            <a:avLst/>
          </a:prstGeom>
          <a:noFill/>
          <a:ln>
            <a:noFill/>
          </a:ln>
        </p:spPr>
      </p:pic>
      <p:pic>
        <p:nvPicPr>
          <p:cNvPr id="89" name="Google Shape;89;p16"/>
          <p:cNvPicPr preferRelativeResize="0"/>
          <p:nvPr/>
        </p:nvPicPr>
        <p:blipFill rotWithShape="1">
          <a:blip r:embed="rId4">
            <a:alphaModFix/>
          </a:blip>
          <a:srcRect b="0" l="0" r="0" t="45521"/>
          <a:stretch/>
        </p:blipFill>
        <p:spPr>
          <a:xfrm>
            <a:off x="1724200" y="3351775"/>
            <a:ext cx="3267174" cy="1030654"/>
          </a:xfrm>
          <a:prstGeom prst="rect">
            <a:avLst/>
          </a:prstGeom>
          <a:noFill/>
          <a:ln>
            <a:noFill/>
          </a:ln>
        </p:spPr>
      </p:pic>
      <p:pic>
        <p:nvPicPr>
          <p:cNvPr id="90" name="Google Shape;90;p16"/>
          <p:cNvPicPr preferRelativeResize="0"/>
          <p:nvPr/>
        </p:nvPicPr>
        <p:blipFill>
          <a:blip r:embed="rId5">
            <a:alphaModFix/>
          </a:blip>
          <a:stretch>
            <a:fillRect/>
          </a:stretch>
        </p:blipFill>
        <p:spPr>
          <a:xfrm>
            <a:off x="5168500" y="3320550"/>
            <a:ext cx="2860949" cy="10931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Explainer Dashboard</a:t>
            </a:r>
            <a:endParaRPr/>
          </a:p>
        </p:txBody>
      </p:sp>
      <p:sp>
        <p:nvSpPr>
          <p:cNvPr id="96" name="Google Shape;96;p17"/>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04800" lvl="0" marL="457200" rtl="0" algn="l">
              <a:spcBef>
                <a:spcPts val="1000"/>
              </a:spcBef>
              <a:spcAft>
                <a:spcPts val="0"/>
              </a:spcAft>
              <a:buSzPts val="1200"/>
              <a:buChar char="●"/>
            </a:pPr>
            <a:r>
              <a:rPr lang="tr" sz="1200">
                <a:highlight>
                  <a:srgbClr val="FFFFFF"/>
                </a:highlight>
              </a:rPr>
              <a:t>Explainer Dashboard is an extensive and engaging interactive dashboard library to explain ML models across various spectrums and methodologies. </a:t>
            </a:r>
            <a:endParaRPr sz="1200">
              <a:highlight>
                <a:srgbClr val="FFFFFF"/>
              </a:highlight>
            </a:endParaRPr>
          </a:p>
          <a:p>
            <a:pPr indent="-304800" lvl="0" marL="457200" rtl="0" algn="l">
              <a:spcBef>
                <a:spcPts val="1200"/>
              </a:spcBef>
              <a:spcAft>
                <a:spcPts val="0"/>
              </a:spcAft>
              <a:buSzPts val="1200"/>
              <a:buChar char="●"/>
            </a:pPr>
            <a:r>
              <a:rPr lang="tr" sz="1200">
                <a:highlight>
                  <a:srgbClr val="FFFFFF"/>
                </a:highlight>
              </a:rPr>
              <a:t>This dashboard covers various aspects of ML explainability such as :</a:t>
            </a:r>
            <a:endParaRPr sz="1200">
              <a:highlight>
                <a:srgbClr val="FFFFFF"/>
              </a:highlight>
            </a:endParaRPr>
          </a:p>
          <a:p>
            <a:pPr indent="-304800" lvl="1" marL="914400" rtl="0" algn="l">
              <a:spcBef>
                <a:spcPts val="1000"/>
              </a:spcBef>
              <a:spcAft>
                <a:spcPts val="0"/>
              </a:spcAft>
              <a:buSzPts val="1200"/>
              <a:buChar char="○"/>
            </a:pPr>
            <a:r>
              <a:rPr lang="tr" sz="1200">
                <a:highlight>
                  <a:srgbClr val="FFFFFF"/>
                </a:highlight>
              </a:rPr>
              <a:t>Metrics and evaluation</a:t>
            </a:r>
            <a:endParaRPr sz="1200">
              <a:highlight>
                <a:srgbClr val="FFFFFF"/>
              </a:highlight>
            </a:endParaRPr>
          </a:p>
          <a:p>
            <a:pPr indent="-304800" lvl="1" marL="914400" rtl="0" algn="l">
              <a:spcBef>
                <a:spcPts val="1000"/>
              </a:spcBef>
              <a:spcAft>
                <a:spcPts val="0"/>
              </a:spcAft>
              <a:buSzPts val="1200"/>
              <a:buChar char="○"/>
            </a:pPr>
            <a:r>
              <a:rPr lang="tr" sz="1200">
                <a:highlight>
                  <a:srgbClr val="FFFFFF"/>
                </a:highlight>
              </a:rPr>
              <a:t>Local prediction explainability</a:t>
            </a:r>
            <a:endParaRPr sz="1200">
              <a:highlight>
                <a:srgbClr val="FFFFFF"/>
              </a:highlight>
            </a:endParaRPr>
          </a:p>
          <a:p>
            <a:pPr indent="-304800" lvl="1" marL="914400" rtl="0" algn="l">
              <a:spcBef>
                <a:spcPts val="1000"/>
              </a:spcBef>
              <a:spcAft>
                <a:spcPts val="0"/>
              </a:spcAft>
              <a:buSzPts val="1200"/>
              <a:buChar char="○"/>
            </a:pPr>
            <a:r>
              <a:rPr lang="tr" sz="1200">
                <a:highlight>
                  <a:srgbClr val="FFFFFF"/>
                </a:highlight>
              </a:rPr>
              <a:t>What if analysis</a:t>
            </a:r>
            <a:endParaRPr sz="1200">
              <a:highlight>
                <a:srgbClr val="FFFFFF"/>
              </a:highlight>
            </a:endParaRPr>
          </a:p>
          <a:p>
            <a:pPr indent="-304800" lvl="1" marL="914400" rtl="0" algn="l">
              <a:spcBef>
                <a:spcPts val="1000"/>
              </a:spcBef>
              <a:spcAft>
                <a:spcPts val="0"/>
              </a:spcAft>
              <a:buSzPts val="1200"/>
              <a:buChar char="○"/>
            </a:pPr>
            <a:r>
              <a:rPr lang="tr" sz="1200">
                <a:highlight>
                  <a:srgbClr val="FFFFFF"/>
                </a:highlight>
              </a:rPr>
              <a:t>Decision trees</a:t>
            </a:r>
            <a:endParaRPr sz="1200">
              <a:highlight>
                <a:srgbClr val="FFFFFF"/>
              </a:highlight>
            </a:endParaRPr>
          </a:p>
          <a:p>
            <a:pPr indent="-304800" lvl="1" marL="914400" rtl="0" algn="l">
              <a:spcBef>
                <a:spcPts val="1000"/>
              </a:spcBef>
              <a:spcAft>
                <a:spcPts val="0"/>
              </a:spcAft>
              <a:buSzPts val="1200"/>
              <a:buChar char="○"/>
            </a:pPr>
            <a:r>
              <a:rPr lang="tr" sz="1200">
                <a:highlight>
                  <a:srgbClr val="FFFFFF"/>
                </a:highlight>
              </a:rPr>
              <a:t>Feature dependencies</a:t>
            </a:r>
            <a:endParaRPr sz="1200">
              <a:highlight>
                <a:srgbClr val="FFFFFF"/>
              </a:highlight>
            </a:endParaRPr>
          </a:p>
          <a:p>
            <a:pPr indent="-304800" lvl="1" marL="914400" rtl="0" algn="l">
              <a:spcBef>
                <a:spcPts val="1000"/>
              </a:spcBef>
              <a:spcAft>
                <a:spcPts val="0"/>
              </a:spcAft>
              <a:buSzPts val="1200"/>
              <a:buChar char="○"/>
            </a:pPr>
            <a:r>
              <a:rPr lang="tr" sz="1200">
                <a:highlight>
                  <a:srgbClr val="FFFFFF"/>
                </a:highlight>
              </a:rPr>
              <a:t>Interactions</a:t>
            </a:r>
            <a:endParaRPr sz="1200">
              <a:highlight>
                <a:srgbClr val="FFFFFF"/>
              </a:highlight>
            </a:endParaRPr>
          </a:p>
          <a:p>
            <a:pPr indent="-304800" lvl="1" marL="914400" rtl="0" algn="l">
              <a:spcBef>
                <a:spcPts val="1000"/>
              </a:spcBef>
              <a:spcAft>
                <a:spcPts val="1200"/>
              </a:spcAft>
              <a:buSzPts val="1200"/>
              <a:buChar char="○"/>
            </a:pPr>
            <a:r>
              <a:rPr lang="tr" sz="1200">
                <a:highlight>
                  <a:srgbClr val="FFFFFF"/>
                </a:highlight>
              </a:rPr>
              <a:t>Future importance</a:t>
            </a:r>
            <a:endParaRPr sz="1200">
              <a:highlight>
                <a:srgbClr val="FFFFFF"/>
              </a:highlight>
            </a:endParaRPr>
          </a:p>
        </p:txBody>
      </p:sp>
      <p:pic>
        <p:nvPicPr>
          <p:cNvPr id="97" name="Google Shape;97;p17"/>
          <p:cNvPicPr preferRelativeResize="0"/>
          <p:nvPr/>
        </p:nvPicPr>
        <p:blipFill>
          <a:blip r:embed="rId3">
            <a:alphaModFix/>
          </a:blip>
          <a:stretch>
            <a:fillRect/>
          </a:stretch>
        </p:blipFill>
        <p:spPr>
          <a:xfrm>
            <a:off x="4311600" y="2168400"/>
            <a:ext cx="4520699" cy="2798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120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tr" sz="2500"/>
              <a:t>Dalex (</a:t>
            </a:r>
            <a:r>
              <a:rPr b="1" lang="tr" sz="2500">
                <a:highlight>
                  <a:srgbClr val="FFFFFF"/>
                </a:highlight>
              </a:rPr>
              <a:t>D</a:t>
            </a:r>
            <a:r>
              <a:rPr lang="tr" sz="2500">
                <a:highlight>
                  <a:srgbClr val="FFFFFF"/>
                </a:highlight>
              </a:rPr>
              <a:t>escriptive m</a:t>
            </a:r>
            <a:r>
              <a:rPr b="1" lang="tr" sz="2500">
                <a:highlight>
                  <a:srgbClr val="FFFFFF"/>
                </a:highlight>
              </a:rPr>
              <a:t>A</a:t>
            </a:r>
            <a:r>
              <a:rPr lang="tr" sz="2500">
                <a:highlight>
                  <a:srgbClr val="FFFFFF"/>
                </a:highlight>
              </a:rPr>
              <a:t>chine </a:t>
            </a:r>
            <a:r>
              <a:rPr b="1" lang="tr" sz="2500">
                <a:highlight>
                  <a:srgbClr val="FFFFFF"/>
                </a:highlight>
              </a:rPr>
              <a:t>L</a:t>
            </a:r>
            <a:r>
              <a:rPr lang="tr" sz="2500">
                <a:highlight>
                  <a:srgbClr val="FFFFFF"/>
                </a:highlight>
              </a:rPr>
              <a:t>earning </a:t>
            </a:r>
            <a:r>
              <a:rPr b="1" lang="tr" sz="2500">
                <a:highlight>
                  <a:srgbClr val="FFFFFF"/>
                </a:highlight>
              </a:rPr>
              <a:t>EX</a:t>
            </a:r>
            <a:r>
              <a:rPr lang="tr" sz="2500">
                <a:highlight>
                  <a:srgbClr val="FFFFFF"/>
                </a:highlight>
              </a:rPr>
              <a:t>planations)</a:t>
            </a:r>
            <a:endParaRPr sz="2500"/>
          </a:p>
        </p:txBody>
      </p:sp>
      <p:sp>
        <p:nvSpPr>
          <p:cNvPr id="103" name="Google Shape;103;p18"/>
          <p:cNvSpPr txBox="1"/>
          <p:nvPr>
            <p:ph idx="1" type="body"/>
          </p:nvPr>
        </p:nvSpPr>
        <p:spPr>
          <a:xfrm>
            <a:off x="311700" y="692725"/>
            <a:ext cx="8520600" cy="1434000"/>
          </a:xfrm>
          <a:prstGeom prst="rect">
            <a:avLst/>
          </a:prstGeom>
        </p:spPr>
        <p:txBody>
          <a:bodyPr anchorCtr="0" anchor="t" bIns="91425" lIns="91425" spcFirstLastPara="1" rIns="91425" wrap="square" tIns="91425">
            <a:noAutofit/>
          </a:bodyPr>
          <a:lstStyle/>
          <a:p>
            <a:pPr indent="-304800" lvl="0" marL="457200" rtl="0" algn="l">
              <a:lnSpc>
                <a:spcPct val="105000"/>
              </a:lnSpc>
              <a:spcBef>
                <a:spcPts val="0"/>
              </a:spcBef>
              <a:spcAft>
                <a:spcPts val="0"/>
              </a:spcAft>
              <a:buSzPts val="1200"/>
              <a:buChar char="●"/>
            </a:pPr>
            <a:r>
              <a:rPr lang="tr" sz="1200"/>
              <a:t>The DALEX method can help us better comprehend the models we are working with. Some of the models utilized in the preceding section were somewhat complicated. To truly understand what is going on behind the models, accuracy and ROC are insufficient. As a result, selecting a model is challenging. This strategy will provide us with new information about the database as well as the significance and behavior of specific variables.</a:t>
            </a:r>
            <a:endParaRPr sz="1200"/>
          </a:p>
          <a:p>
            <a:pPr indent="0" lvl="0" marL="0" rtl="0" algn="l">
              <a:lnSpc>
                <a:spcPct val="105000"/>
              </a:lnSpc>
              <a:spcBef>
                <a:spcPts val="1200"/>
              </a:spcBef>
              <a:spcAft>
                <a:spcPts val="1200"/>
              </a:spcAft>
              <a:buSzPts val="935"/>
              <a:buNone/>
            </a:pPr>
            <a:r>
              <a:t/>
            </a:r>
            <a:endParaRPr sz="1200"/>
          </a:p>
        </p:txBody>
      </p:sp>
      <p:pic>
        <p:nvPicPr>
          <p:cNvPr id="104" name="Google Shape;104;p18"/>
          <p:cNvPicPr preferRelativeResize="0"/>
          <p:nvPr/>
        </p:nvPicPr>
        <p:blipFill>
          <a:blip r:embed="rId3">
            <a:alphaModFix/>
          </a:blip>
          <a:stretch>
            <a:fillRect/>
          </a:stretch>
        </p:blipFill>
        <p:spPr>
          <a:xfrm>
            <a:off x="4935100" y="1944950"/>
            <a:ext cx="3991875" cy="3023151"/>
          </a:xfrm>
          <a:prstGeom prst="rect">
            <a:avLst/>
          </a:prstGeom>
          <a:noFill/>
          <a:ln>
            <a:noFill/>
          </a:ln>
        </p:spPr>
      </p:pic>
      <p:pic>
        <p:nvPicPr>
          <p:cNvPr id="105" name="Google Shape;105;p18"/>
          <p:cNvPicPr preferRelativeResize="0"/>
          <p:nvPr/>
        </p:nvPicPr>
        <p:blipFill>
          <a:blip r:embed="rId4">
            <a:alphaModFix/>
          </a:blip>
          <a:stretch>
            <a:fillRect/>
          </a:stretch>
        </p:blipFill>
        <p:spPr>
          <a:xfrm>
            <a:off x="7778675" y="73325"/>
            <a:ext cx="770100" cy="666125"/>
          </a:xfrm>
          <a:prstGeom prst="rect">
            <a:avLst/>
          </a:prstGeom>
          <a:noFill/>
          <a:ln>
            <a:noFill/>
          </a:ln>
        </p:spPr>
      </p:pic>
      <p:sp>
        <p:nvSpPr>
          <p:cNvPr id="106" name="Google Shape;106;p18"/>
          <p:cNvSpPr txBox="1"/>
          <p:nvPr/>
        </p:nvSpPr>
        <p:spPr>
          <a:xfrm>
            <a:off x="311700" y="1750575"/>
            <a:ext cx="4373400" cy="3411900"/>
          </a:xfrm>
          <a:prstGeom prst="rect">
            <a:avLst/>
          </a:prstGeom>
          <a:noFill/>
          <a:ln>
            <a:noFill/>
          </a:ln>
        </p:spPr>
        <p:txBody>
          <a:bodyPr anchorCtr="0" anchor="t" bIns="91425" lIns="91425" spcFirstLastPara="1" rIns="91425" wrap="square" tIns="91425">
            <a:spAutoFit/>
          </a:bodyPr>
          <a:lstStyle/>
          <a:p>
            <a:pPr indent="-304800" lvl="0" marL="457200" rtl="0" algn="l">
              <a:spcBef>
                <a:spcPts val="1000"/>
              </a:spcBef>
              <a:spcAft>
                <a:spcPts val="0"/>
              </a:spcAft>
              <a:buClr>
                <a:schemeClr val="dk2"/>
              </a:buClr>
              <a:buSzPts val="1200"/>
              <a:buFont typeface="Open Sans"/>
              <a:buChar char="●"/>
            </a:pPr>
            <a:r>
              <a:rPr lang="tr" sz="1200">
                <a:solidFill>
                  <a:schemeClr val="dk2"/>
                </a:solidFill>
                <a:latin typeface="Open Sans"/>
                <a:ea typeface="Open Sans"/>
                <a:cs typeface="Open Sans"/>
                <a:sym typeface="Open Sans"/>
              </a:rPr>
              <a:t>Some advantages of Dalex method:</a:t>
            </a:r>
            <a:endParaRPr sz="1200">
              <a:solidFill>
                <a:schemeClr val="dk2"/>
              </a:solidFill>
              <a:latin typeface="Open Sans"/>
              <a:ea typeface="Open Sans"/>
              <a:cs typeface="Open Sans"/>
              <a:sym typeface="Open Sans"/>
            </a:endParaRPr>
          </a:p>
          <a:p>
            <a:pPr indent="-304800" lvl="1" marL="914400" rtl="0" algn="l">
              <a:spcBef>
                <a:spcPts val="1000"/>
              </a:spcBef>
              <a:spcAft>
                <a:spcPts val="0"/>
              </a:spcAft>
              <a:buClr>
                <a:schemeClr val="dk2"/>
              </a:buClr>
              <a:buSzPts val="1200"/>
              <a:buFont typeface="Open Sans"/>
              <a:buChar char="○"/>
            </a:pPr>
            <a:r>
              <a:rPr lang="tr" sz="1200">
                <a:solidFill>
                  <a:schemeClr val="dk2"/>
                </a:solidFill>
                <a:highlight>
                  <a:srgbClr val="FFFFFF"/>
                </a:highlight>
                <a:latin typeface="Open Sans"/>
                <a:ea typeface="Open Sans"/>
                <a:cs typeface="Open Sans"/>
                <a:sym typeface="Open Sans"/>
              </a:rPr>
              <a:t>It can be used for any supervised regression and binary classification ML model where you can customize the format of the predicted output.</a:t>
            </a:r>
            <a:endParaRPr sz="1200">
              <a:solidFill>
                <a:schemeClr val="dk2"/>
              </a:solidFill>
              <a:highlight>
                <a:srgbClr val="FFFFFF"/>
              </a:highlight>
              <a:latin typeface="Open Sans"/>
              <a:ea typeface="Open Sans"/>
              <a:cs typeface="Open Sans"/>
              <a:sym typeface="Open Sans"/>
            </a:endParaRPr>
          </a:p>
          <a:p>
            <a:pPr indent="-304800" lvl="1" marL="914400" rtl="0" algn="l">
              <a:spcBef>
                <a:spcPts val="1000"/>
              </a:spcBef>
              <a:spcAft>
                <a:spcPts val="0"/>
              </a:spcAft>
              <a:buClr>
                <a:schemeClr val="dk2"/>
              </a:buClr>
              <a:buSzPts val="1200"/>
              <a:buFont typeface="Open Sans"/>
              <a:buChar char="○"/>
            </a:pPr>
            <a:r>
              <a:rPr lang="tr" sz="1200">
                <a:solidFill>
                  <a:schemeClr val="dk2"/>
                </a:solidFill>
                <a:highlight>
                  <a:srgbClr val="FFFFFF"/>
                </a:highlight>
                <a:latin typeface="Open Sans"/>
                <a:ea typeface="Open Sans"/>
                <a:cs typeface="Open Sans"/>
                <a:sym typeface="Open Sans"/>
              </a:rPr>
              <a:t>Provides convenient approaches to compare results across multiple models.</a:t>
            </a:r>
            <a:endParaRPr sz="1200">
              <a:solidFill>
                <a:schemeClr val="dk2"/>
              </a:solidFill>
              <a:highlight>
                <a:srgbClr val="FFFFFF"/>
              </a:highlight>
              <a:latin typeface="Open Sans"/>
              <a:ea typeface="Open Sans"/>
              <a:cs typeface="Open Sans"/>
              <a:sym typeface="Open Sans"/>
            </a:endParaRPr>
          </a:p>
          <a:p>
            <a:pPr indent="-304800" lvl="1" marL="914400" rtl="0" algn="l">
              <a:spcBef>
                <a:spcPts val="1000"/>
              </a:spcBef>
              <a:spcAft>
                <a:spcPts val="0"/>
              </a:spcAft>
              <a:buClr>
                <a:schemeClr val="dk2"/>
              </a:buClr>
              <a:buSzPts val="1200"/>
              <a:buFont typeface="Open Sans"/>
              <a:buChar char="○"/>
            </a:pPr>
            <a:r>
              <a:rPr lang="tr" sz="1200">
                <a:solidFill>
                  <a:schemeClr val="dk2"/>
                </a:solidFill>
                <a:highlight>
                  <a:srgbClr val="FFFFFF"/>
                </a:highlight>
                <a:latin typeface="Open Sans"/>
                <a:ea typeface="Open Sans"/>
                <a:cs typeface="Open Sans"/>
                <a:sym typeface="Open Sans"/>
              </a:rPr>
              <a:t>Uses a permutation-based approach for variable importance, which is model agnostic, and accepts any loss function to assess importance.</a:t>
            </a:r>
            <a:endParaRPr sz="1200">
              <a:solidFill>
                <a:schemeClr val="dk2"/>
              </a:solidFill>
              <a:highlight>
                <a:srgbClr val="FFFFFF"/>
              </a:highlight>
              <a:latin typeface="Open Sans"/>
              <a:ea typeface="Open Sans"/>
              <a:cs typeface="Open Sans"/>
              <a:sym typeface="Open Sans"/>
            </a:endParaRPr>
          </a:p>
          <a:p>
            <a:pPr indent="-304800" lvl="1" marL="914400" rtl="0" algn="l">
              <a:spcBef>
                <a:spcPts val="1000"/>
              </a:spcBef>
              <a:spcAft>
                <a:spcPts val="0"/>
              </a:spcAft>
              <a:buClr>
                <a:schemeClr val="dk2"/>
              </a:buClr>
              <a:buSzPts val="1200"/>
              <a:buFont typeface="Open Sans"/>
              <a:buChar char="○"/>
            </a:pPr>
            <a:r>
              <a:rPr lang="tr" sz="1200">
                <a:solidFill>
                  <a:schemeClr val="dk2"/>
                </a:solidFill>
                <a:highlight>
                  <a:srgbClr val="FFFFFF"/>
                </a:highlight>
                <a:latin typeface="Open Sans"/>
                <a:ea typeface="Open Sans"/>
                <a:cs typeface="Open Sans"/>
                <a:sym typeface="Open Sans"/>
              </a:rPr>
              <a:t>Leverages the </a:t>
            </a:r>
            <a:r>
              <a:rPr lang="tr" sz="1200">
                <a:solidFill>
                  <a:schemeClr val="dk2"/>
                </a:solidFill>
                <a:highlight>
                  <a:srgbClr val="F9F9F9"/>
                </a:highlight>
                <a:latin typeface="Open Sans"/>
                <a:ea typeface="Open Sans"/>
                <a:cs typeface="Open Sans"/>
                <a:sym typeface="Open Sans"/>
              </a:rPr>
              <a:t>pdp</a:t>
            </a:r>
            <a:r>
              <a:rPr lang="tr" sz="1200">
                <a:solidFill>
                  <a:schemeClr val="dk2"/>
                </a:solidFill>
                <a:highlight>
                  <a:srgbClr val="FFFFFF"/>
                </a:highlight>
                <a:latin typeface="Open Sans"/>
                <a:ea typeface="Open Sans"/>
                <a:cs typeface="Open Sans"/>
                <a:sym typeface="Open Sans"/>
              </a:rPr>
              <a:t> package.</a:t>
            </a:r>
            <a:endParaRPr sz="1200">
              <a:solidFill>
                <a:schemeClr val="dk2"/>
              </a:solidFill>
              <a:highlight>
                <a:srgbClr val="FFFFFF"/>
              </a:highlight>
              <a:latin typeface="Open Sans"/>
              <a:ea typeface="Open Sans"/>
              <a:cs typeface="Open Sans"/>
              <a:sym typeface="Open Sans"/>
            </a:endParaRPr>
          </a:p>
          <a:p>
            <a:pPr indent="-304800" lvl="1" marL="914400" rtl="0" algn="l">
              <a:spcBef>
                <a:spcPts val="1000"/>
              </a:spcBef>
              <a:spcAft>
                <a:spcPts val="0"/>
              </a:spcAft>
              <a:buClr>
                <a:schemeClr val="dk2"/>
              </a:buClr>
              <a:buSzPts val="1200"/>
              <a:buFont typeface="Open Sans"/>
              <a:buChar char="○"/>
            </a:pPr>
            <a:r>
              <a:rPr lang="tr" sz="1200">
                <a:solidFill>
                  <a:schemeClr val="dk2"/>
                </a:solidFill>
                <a:highlight>
                  <a:srgbClr val="FFFFFF"/>
                </a:highlight>
                <a:latin typeface="Open Sans"/>
                <a:ea typeface="Open Sans"/>
                <a:cs typeface="Open Sans"/>
                <a:sym typeface="Open Sans"/>
              </a:rPr>
              <a:t>Includes a unique and intuitive approach for local </a:t>
            </a:r>
            <a:r>
              <a:rPr lang="tr" sz="1200">
                <a:solidFill>
                  <a:schemeClr val="dk2"/>
                </a:solidFill>
                <a:highlight>
                  <a:srgbClr val="FFFFFF"/>
                </a:highlight>
                <a:latin typeface="Open Sans"/>
                <a:ea typeface="Open Sans"/>
                <a:cs typeface="Open Sans"/>
                <a:sym typeface="Open Sans"/>
              </a:rPr>
              <a:t>interpretation</a:t>
            </a:r>
            <a:r>
              <a:rPr lang="tr" sz="1200">
                <a:solidFill>
                  <a:schemeClr val="dk2"/>
                </a:solidFill>
                <a:highlight>
                  <a:srgbClr val="FFFFFF"/>
                </a:highlight>
                <a:latin typeface="Open Sans"/>
                <a:ea typeface="Open Sans"/>
                <a:cs typeface="Open Sans"/>
                <a:sym typeface="Open Sans"/>
              </a:rPr>
              <a:t>.</a:t>
            </a:r>
            <a:endParaRPr sz="1200">
              <a:solidFill>
                <a:schemeClr val="dk2"/>
              </a:solidFill>
              <a:highlight>
                <a:srgbClr val="FFFFFF"/>
              </a:highlight>
              <a:latin typeface="Open Sans"/>
              <a:ea typeface="Open Sans"/>
              <a:cs typeface="Open Sans"/>
              <a:sym typeface="Open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graphicFrame>
        <p:nvGraphicFramePr>
          <p:cNvPr id="111" name="Google Shape;111;p19"/>
          <p:cNvGraphicFramePr/>
          <p:nvPr/>
        </p:nvGraphicFramePr>
        <p:xfrm>
          <a:off x="261213" y="149747"/>
          <a:ext cx="3000000" cy="3000000"/>
        </p:xfrm>
        <a:graphic>
          <a:graphicData uri="http://schemas.openxmlformats.org/drawingml/2006/table">
            <a:tbl>
              <a:tblPr>
                <a:noFill/>
                <a:tableStyleId>{C347B0B3-4957-479A-B9DF-813F4F170659}</a:tableStyleId>
              </a:tblPr>
              <a:tblGrid>
                <a:gridCol w="841075"/>
                <a:gridCol w="2593500"/>
                <a:gridCol w="2593500"/>
                <a:gridCol w="2593500"/>
              </a:tblGrid>
              <a:tr h="310850">
                <a:tc>
                  <a:txBody>
                    <a:bodyPr/>
                    <a:lstStyle/>
                    <a:p>
                      <a:pPr indent="0" lvl="0" marL="0" rtl="0" algn="l">
                        <a:spcBef>
                          <a:spcPts val="0"/>
                        </a:spcBef>
                        <a:spcAft>
                          <a:spcPts val="0"/>
                        </a:spcAft>
                        <a:buNone/>
                      </a:pPr>
                      <a:r>
                        <a:t/>
                      </a:r>
                      <a:endParaRPr b="1" sz="900">
                        <a:solidFill>
                          <a:schemeClr val="dk2"/>
                        </a:solidFill>
                      </a:endParaRPr>
                    </a:p>
                  </a:txBody>
                  <a:tcPr marT="91425" marB="91425" marR="91425" marL="91425"/>
                </a:tc>
                <a:tc>
                  <a:txBody>
                    <a:bodyPr/>
                    <a:lstStyle/>
                    <a:p>
                      <a:pPr indent="0" lvl="0" marL="0" rtl="0" algn="l">
                        <a:spcBef>
                          <a:spcPts val="0"/>
                        </a:spcBef>
                        <a:spcAft>
                          <a:spcPts val="0"/>
                        </a:spcAft>
                        <a:buNone/>
                      </a:pPr>
                      <a:r>
                        <a:rPr b="1" lang="tr" sz="900">
                          <a:solidFill>
                            <a:schemeClr val="dk2"/>
                          </a:solidFill>
                        </a:rPr>
                        <a:t>Pros</a:t>
                      </a:r>
                      <a:endParaRPr b="1" sz="900">
                        <a:solidFill>
                          <a:schemeClr val="dk2"/>
                        </a:solidFill>
                      </a:endParaRPr>
                    </a:p>
                  </a:txBody>
                  <a:tcPr marT="91425" marB="91425" marR="91425" marL="91425"/>
                </a:tc>
                <a:tc>
                  <a:txBody>
                    <a:bodyPr/>
                    <a:lstStyle/>
                    <a:p>
                      <a:pPr indent="0" lvl="0" marL="0" rtl="0" algn="l">
                        <a:spcBef>
                          <a:spcPts val="0"/>
                        </a:spcBef>
                        <a:spcAft>
                          <a:spcPts val="0"/>
                        </a:spcAft>
                        <a:buNone/>
                      </a:pPr>
                      <a:r>
                        <a:rPr b="1" lang="tr" sz="900">
                          <a:solidFill>
                            <a:schemeClr val="dk2"/>
                          </a:solidFill>
                        </a:rPr>
                        <a:t>Cons</a:t>
                      </a:r>
                      <a:endParaRPr b="1" sz="900">
                        <a:solidFill>
                          <a:schemeClr val="dk2"/>
                        </a:solidFill>
                      </a:endParaRPr>
                    </a:p>
                  </a:txBody>
                  <a:tcPr marT="91425" marB="91425" marR="91425" marL="91425"/>
                </a:tc>
                <a:tc>
                  <a:txBody>
                    <a:bodyPr/>
                    <a:lstStyle/>
                    <a:p>
                      <a:pPr indent="0" lvl="0" marL="0" rtl="0" algn="l">
                        <a:spcBef>
                          <a:spcPts val="0"/>
                        </a:spcBef>
                        <a:spcAft>
                          <a:spcPts val="0"/>
                        </a:spcAft>
                        <a:buNone/>
                      </a:pPr>
                      <a:r>
                        <a:rPr b="1" lang="tr" sz="900">
                          <a:solidFill>
                            <a:schemeClr val="dk2"/>
                          </a:solidFill>
                        </a:rPr>
                        <a:t>Performance</a:t>
                      </a:r>
                      <a:endParaRPr b="1" sz="900">
                        <a:solidFill>
                          <a:schemeClr val="dk2"/>
                        </a:solidFill>
                      </a:endParaRPr>
                    </a:p>
                  </a:txBody>
                  <a:tcPr marT="91425" marB="91425" marR="91425" marL="91425"/>
                </a:tc>
              </a:tr>
              <a:tr h="1243500">
                <a:tc>
                  <a:txBody>
                    <a:bodyPr/>
                    <a:lstStyle/>
                    <a:p>
                      <a:pPr indent="0" lvl="0" marL="0" rtl="0" algn="l">
                        <a:spcBef>
                          <a:spcPts val="0"/>
                        </a:spcBef>
                        <a:spcAft>
                          <a:spcPts val="0"/>
                        </a:spcAft>
                        <a:buNone/>
                      </a:pPr>
                      <a:r>
                        <a:rPr b="1" lang="tr" sz="900">
                          <a:solidFill>
                            <a:schemeClr val="dk2"/>
                          </a:solidFill>
                        </a:rPr>
                        <a:t>SHAP</a:t>
                      </a:r>
                      <a:endParaRPr b="1" sz="900">
                        <a:solidFill>
                          <a:schemeClr val="dk2"/>
                        </a:solidFill>
                      </a:endParaRPr>
                    </a:p>
                  </a:txBody>
                  <a:tcPr marT="91425" marB="91425" marR="91425" marL="91425"/>
                </a:tc>
                <a:tc>
                  <a:txBody>
                    <a:bodyPr/>
                    <a:lstStyle/>
                    <a:p>
                      <a:pPr indent="0" lvl="0" marL="0" rtl="0" algn="l">
                        <a:spcBef>
                          <a:spcPts val="0"/>
                        </a:spcBef>
                        <a:spcAft>
                          <a:spcPts val="0"/>
                        </a:spcAft>
                        <a:buNone/>
                      </a:pPr>
                      <a:r>
                        <a:rPr lang="tr" sz="900">
                          <a:solidFill>
                            <a:schemeClr val="dk2"/>
                          </a:solidFill>
                        </a:rPr>
                        <a:t>-Great for summary and dependence plots.</a:t>
                      </a:r>
                      <a:endParaRPr sz="900">
                        <a:solidFill>
                          <a:schemeClr val="dk2"/>
                        </a:solidFill>
                      </a:endParaRPr>
                    </a:p>
                    <a:p>
                      <a:pPr indent="0" lvl="0" marL="0" rtl="0" algn="l">
                        <a:spcBef>
                          <a:spcPts val="0"/>
                        </a:spcBef>
                        <a:spcAft>
                          <a:spcPts val="0"/>
                        </a:spcAft>
                        <a:buNone/>
                      </a:pPr>
                      <a:r>
                        <a:rPr lang="tr" sz="900">
                          <a:solidFill>
                            <a:schemeClr val="dk2"/>
                          </a:solidFill>
                        </a:rPr>
                        <a:t>-The SHAP values can show how much each predictor contributes, either positively or negatively, to the target variable.</a:t>
                      </a:r>
                      <a:endParaRPr sz="900">
                        <a:solidFill>
                          <a:schemeClr val="dk2"/>
                        </a:solidFill>
                      </a:endParaRPr>
                    </a:p>
                    <a:p>
                      <a:pPr indent="0" lvl="0" marL="0" rtl="0" algn="l">
                        <a:spcBef>
                          <a:spcPts val="0"/>
                        </a:spcBef>
                        <a:spcAft>
                          <a:spcPts val="0"/>
                        </a:spcAft>
                        <a:buNone/>
                      </a:pPr>
                      <a:r>
                        <a:rPr lang="tr" sz="900">
                          <a:solidFill>
                            <a:schemeClr val="dk2"/>
                          </a:solidFill>
                        </a:rPr>
                        <a:t>-Each observation gets its own set of SHAP values.</a:t>
                      </a:r>
                      <a:endParaRPr sz="900">
                        <a:solidFill>
                          <a:schemeClr val="dk2"/>
                        </a:solidFill>
                      </a:endParaRPr>
                    </a:p>
                    <a:p>
                      <a:pPr indent="0" lvl="0" marL="0" rtl="0" algn="l">
                        <a:spcBef>
                          <a:spcPts val="0"/>
                        </a:spcBef>
                        <a:spcAft>
                          <a:spcPts val="0"/>
                        </a:spcAft>
                        <a:buNone/>
                      </a:pPr>
                      <a:r>
                        <a:rPr lang="tr" sz="900">
                          <a:solidFill>
                            <a:schemeClr val="dk2"/>
                          </a:solidFill>
                        </a:rPr>
                        <a:t>-Only method that can fairly distribute the gain of the feature.</a:t>
                      </a:r>
                      <a:endParaRPr sz="900">
                        <a:solidFill>
                          <a:schemeClr val="dk2"/>
                        </a:solidFill>
                      </a:endParaRPr>
                    </a:p>
                  </a:txBody>
                  <a:tcPr marT="91425" marB="91425" marR="91425" marL="91425"/>
                </a:tc>
                <a:tc>
                  <a:txBody>
                    <a:bodyPr/>
                    <a:lstStyle/>
                    <a:p>
                      <a:pPr indent="0" lvl="0" marL="0" marR="38100" rtl="0" algn="l">
                        <a:lnSpc>
                          <a:spcPct val="128571"/>
                        </a:lnSpc>
                        <a:spcBef>
                          <a:spcPts val="0"/>
                        </a:spcBef>
                        <a:spcAft>
                          <a:spcPts val="0"/>
                        </a:spcAft>
                        <a:buClr>
                          <a:schemeClr val="dk1"/>
                        </a:buClr>
                        <a:buSzPts val="1100"/>
                        <a:buFont typeface="Arial"/>
                        <a:buNone/>
                      </a:pPr>
                      <a:r>
                        <a:rPr lang="tr" sz="900">
                          <a:solidFill>
                            <a:schemeClr val="dk2"/>
                          </a:solidFill>
                        </a:rPr>
                        <a:t>-Doesn't seem intuitive enough.</a:t>
                      </a:r>
                      <a:endParaRPr sz="900">
                        <a:solidFill>
                          <a:schemeClr val="dk2"/>
                        </a:solidFill>
                      </a:endParaRPr>
                    </a:p>
                    <a:p>
                      <a:pPr indent="0" lvl="0" marL="0" rtl="0" algn="l">
                        <a:spcBef>
                          <a:spcPts val="0"/>
                        </a:spcBef>
                        <a:spcAft>
                          <a:spcPts val="0"/>
                        </a:spcAft>
                        <a:buNone/>
                      </a:pPr>
                      <a:r>
                        <a:rPr lang="tr" sz="900">
                          <a:solidFill>
                            <a:schemeClr val="dk2"/>
                          </a:solidFill>
                        </a:rPr>
                        <a:t>-SHAP doesn’t return a model so, if you want to simulate scenarios of increase in a particular feature will impact the output by how much, then it’s not possible with SHAP.</a:t>
                      </a:r>
                      <a:endParaRPr sz="900">
                        <a:solidFill>
                          <a:schemeClr val="dk2"/>
                        </a:solidFill>
                      </a:endParaRPr>
                    </a:p>
                    <a:p>
                      <a:pPr indent="0" lvl="0" marL="0" rtl="0" algn="l">
                        <a:spcBef>
                          <a:spcPts val="0"/>
                        </a:spcBef>
                        <a:spcAft>
                          <a:spcPts val="0"/>
                        </a:spcAft>
                        <a:buNone/>
                      </a:pPr>
                      <a:r>
                        <a:t/>
                      </a:r>
                      <a:endParaRPr sz="900">
                        <a:solidFill>
                          <a:schemeClr val="dk2"/>
                        </a:solidFill>
                      </a:endParaRPr>
                    </a:p>
                  </a:txBody>
                  <a:tcPr marT="91425" marB="91425" marR="91425" marL="91425"/>
                </a:tc>
                <a:tc>
                  <a:txBody>
                    <a:bodyPr/>
                    <a:lstStyle/>
                    <a:p>
                      <a:pPr indent="0" lvl="0" marL="0" rtl="0" algn="l">
                        <a:spcBef>
                          <a:spcPts val="0"/>
                        </a:spcBef>
                        <a:spcAft>
                          <a:spcPts val="0"/>
                        </a:spcAft>
                        <a:buNone/>
                      </a:pPr>
                      <a:r>
                        <a:rPr lang="tr" sz="900">
                          <a:solidFill>
                            <a:schemeClr val="dk2"/>
                          </a:solidFill>
                        </a:rPr>
                        <a:t>Number of possible combinations of the features exponentially increases as more number of features are added. This in turn increases the turn around time of calculating SHAP values.</a:t>
                      </a:r>
                      <a:endParaRPr sz="900">
                        <a:solidFill>
                          <a:schemeClr val="dk2"/>
                        </a:solidFill>
                      </a:endParaRPr>
                    </a:p>
                  </a:txBody>
                  <a:tcPr marT="91425" marB="91425" marR="91425" marL="91425"/>
                </a:tc>
              </a:tr>
              <a:tr h="1667825">
                <a:tc>
                  <a:txBody>
                    <a:bodyPr/>
                    <a:lstStyle/>
                    <a:p>
                      <a:pPr indent="0" lvl="0" marL="0" rtl="0" algn="l">
                        <a:spcBef>
                          <a:spcPts val="0"/>
                        </a:spcBef>
                        <a:spcAft>
                          <a:spcPts val="0"/>
                        </a:spcAft>
                        <a:buNone/>
                      </a:pPr>
                      <a:r>
                        <a:rPr b="1" lang="tr" sz="900">
                          <a:solidFill>
                            <a:schemeClr val="dk2"/>
                          </a:solidFill>
                        </a:rPr>
                        <a:t>LIME</a:t>
                      </a:r>
                      <a:endParaRPr b="1" sz="900">
                        <a:solidFill>
                          <a:schemeClr val="dk2"/>
                        </a:solidFill>
                      </a:endParaRPr>
                    </a:p>
                  </a:txBody>
                  <a:tcPr marT="91425" marB="91425" marR="91425" marL="91425"/>
                </a:tc>
                <a:tc>
                  <a:txBody>
                    <a:bodyPr/>
                    <a:lstStyle/>
                    <a:p>
                      <a:pPr indent="0" lvl="0" marL="0" rtl="0" algn="l">
                        <a:spcBef>
                          <a:spcPts val="0"/>
                        </a:spcBef>
                        <a:spcAft>
                          <a:spcPts val="0"/>
                        </a:spcAft>
                        <a:buNone/>
                      </a:pPr>
                      <a:r>
                        <a:rPr lang="tr" sz="900">
                          <a:solidFill>
                            <a:schemeClr val="dk2"/>
                          </a:solidFill>
                        </a:rPr>
                        <a:t>- Same LIME method can be used when the main model changed as it is based on local surrogate models.</a:t>
                      </a:r>
                      <a:endParaRPr sz="900">
                        <a:solidFill>
                          <a:schemeClr val="dk2"/>
                        </a:solidFill>
                      </a:endParaRPr>
                    </a:p>
                    <a:p>
                      <a:pPr indent="0" lvl="0" marL="0" rtl="0" algn="l">
                        <a:spcBef>
                          <a:spcPts val="0"/>
                        </a:spcBef>
                        <a:spcAft>
                          <a:spcPts val="0"/>
                        </a:spcAft>
                        <a:buNone/>
                      </a:pPr>
                      <a:r>
                        <a:rPr lang="tr" sz="900">
                          <a:solidFill>
                            <a:schemeClr val="dk2"/>
                          </a:solidFill>
                        </a:rPr>
                        <a:t>- Interpretable model used within can be changed according to the requirements such as short or detailed explanations.</a:t>
                      </a:r>
                      <a:endParaRPr sz="900">
                        <a:solidFill>
                          <a:schemeClr val="dk2"/>
                        </a:solidFill>
                      </a:endParaRPr>
                    </a:p>
                    <a:p>
                      <a:pPr indent="0" lvl="0" marL="0" rtl="0" algn="l">
                        <a:spcBef>
                          <a:spcPts val="0"/>
                        </a:spcBef>
                        <a:spcAft>
                          <a:spcPts val="0"/>
                        </a:spcAft>
                        <a:buNone/>
                      </a:pPr>
                      <a:r>
                        <a:rPr lang="tr" sz="900">
                          <a:solidFill>
                            <a:schemeClr val="dk2"/>
                          </a:solidFill>
                        </a:rPr>
                        <a:t>- Works for tabular data, text, and images.</a:t>
                      </a:r>
                      <a:endParaRPr sz="900">
                        <a:solidFill>
                          <a:schemeClr val="dk2"/>
                        </a:solidFill>
                      </a:endParaRPr>
                    </a:p>
                    <a:p>
                      <a:pPr indent="0" lvl="0" marL="0" rtl="0" algn="l">
                        <a:spcBef>
                          <a:spcPts val="0"/>
                        </a:spcBef>
                        <a:spcAft>
                          <a:spcPts val="0"/>
                        </a:spcAft>
                        <a:buNone/>
                      </a:pPr>
                      <a:r>
                        <a:rPr lang="tr" sz="900">
                          <a:solidFill>
                            <a:schemeClr val="dk2"/>
                          </a:solidFill>
                        </a:rPr>
                        <a:t>- Reliability of interpretable model can be seen by fidelity measure.</a:t>
                      </a:r>
                      <a:endParaRPr sz="900">
                        <a:solidFill>
                          <a:schemeClr val="dk2"/>
                        </a:solidFill>
                      </a:endParaRPr>
                    </a:p>
                    <a:p>
                      <a:pPr indent="0" lvl="0" marL="0" rtl="0" algn="l">
                        <a:spcBef>
                          <a:spcPts val="0"/>
                        </a:spcBef>
                        <a:spcAft>
                          <a:spcPts val="0"/>
                        </a:spcAft>
                        <a:buNone/>
                      </a:pPr>
                      <a:r>
                        <a:rPr lang="tr" sz="900">
                          <a:solidFill>
                            <a:schemeClr val="dk2"/>
                          </a:solidFill>
                        </a:rPr>
                        <a:t>- Model can use external interpretable features that are not used in the original model.</a:t>
                      </a:r>
                      <a:endParaRPr sz="900">
                        <a:solidFill>
                          <a:schemeClr val="dk2"/>
                        </a:solidFill>
                      </a:endParaRPr>
                    </a:p>
                  </a:txBody>
                  <a:tcPr marT="91425" marB="91425" marR="91425" marL="91425"/>
                </a:tc>
                <a:tc>
                  <a:txBody>
                    <a:bodyPr/>
                    <a:lstStyle/>
                    <a:p>
                      <a:pPr indent="0" lvl="0" marL="0" rtl="0" algn="l">
                        <a:spcBef>
                          <a:spcPts val="0"/>
                        </a:spcBef>
                        <a:spcAft>
                          <a:spcPts val="0"/>
                        </a:spcAft>
                        <a:buNone/>
                      </a:pPr>
                      <a:r>
                        <a:rPr lang="tr" sz="900">
                          <a:solidFill>
                            <a:schemeClr val="dk2"/>
                          </a:solidFill>
                        </a:rPr>
                        <a:t>- It is based on the identification of the neighbourhood of the instance of interest in tabular data. Yet, the identification is a problem to be solved.</a:t>
                      </a:r>
                      <a:endParaRPr sz="900">
                        <a:solidFill>
                          <a:schemeClr val="dk2"/>
                        </a:solidFill>
                      </a:endParaRPr>
                    </a:p>
                    <a:p>
                      <a:pPr indent="0" lvl="0" marL="0" rtl="0" algn="l">
                        <a:spcBef>
                          <a:spcPts val="0"/>
                        </a:spcBef>
                        <a:spcAft>
                          <a:spcPts val="0"/>
                        </a:spcAft>
                        <a:buNone/>
                      </a:pPr>
                      <a:r>
                        <a:rPr lang="tr" sz="900">
                          <a:solidFill>
                            <a:schemeClr val="dk2"/>
                          </a:solidFill>
                        </a:rPr>
                        <a:t>- Sampling is solely based on Gaussian distribution.</a:t>
                      </a:r>
                      <a:endParaRPr sz="900">
                        <a:solidFill>
                          <a:schemeClr val="dk2"/>
                        </a:solidFill>
                      </a:endParaRPr>
                    </a:p>
                    <a:p>
                      <a:pPr indent="0" lvl="0" marL="0" rtl="0" algn="l">
                        <a:spcBef>
                          <a:spcPts val="0"/>
                        </a:spcBef>
                        <a:spcAft>
                          <a:spcPts val="0"/>
                        </a:spcAft>
                        <a:buNone/>
                      </a:pPr>
                      <a:r>
                        <a:rPr lang="tr" sz="900">
                          <a:solidFill>
                            <a:schemeClr val="dk2"/>
                          </a:solidFill>
                        </a:rPr>
                        <a:t>- Low reliability due to the instability of the explanations.</a:t>
                      </a:r>
                      <a:endParaRPr sz="900">
                        <a:solidFill>
                          <a:schemeClr val="dk2"/>
                        </a:solidFill>
                      </a:endParaRPr>
                    </a:p>
                    <a:p>
                      <a:pPr indent="0" lvl="0" marL="0" rtl="0" algn="l">
                        <a:spcBef>
                          <a:spcPts val="0"/>
                        </a:spcBef>
                        <a:spcAft>
                          <a:spcPts val="0"/>
                        </a:spcAft>
                        <a:buNone/>
                      </a:pPr>
                      <a:r>
                        <a:rPr lang="tr" sz="900">
                          <a:solidFill>
                            <a:schemeClr val="dk2"/>
                          </a:solidFill>
                        </a:rPr>
                        <a:t>- Manipulations are possible to hide biases.</a:t>
                      </a:r>
                      <a:endParaRPr sz="900">
                        <a:solidFill>
                          <a:schemeClr val="dk2"/>
                        </a:solidFill>
                      </a:endParaRPr>
                    </a:p>
                    <a:p>
                      <a:pPr indent="0" lvl="0" marL="0" rtl="0" algn="l">
                        <a:spcBef>
                          <a:spcPts val="0"/>
                        </a:spcBef>
                        <a:spcAft>
                          <a:spcPts val="0"/>
                        </a:spcAft>
                        <a:buNone/>
                      </a:pPr>
                      <a:r>
                        <a:rPr lang="tr" sz="900">
                          <a:solidFill>
                            <a:schemeClr val="dk2"/>
                          </a:solidFill>
                        </a:rPr>
                        <a:t>- As it uses locals, it is effective locally but not globally.</a:t>
                      </a:r>
                      <a:endParaRPr sz="900">
                        <a:solidFill>
                          <a:schemeClr val="dk2"/>
                        </a:solidFill>
                      </a:endParaRPr>
                    </a:p>
                  </a:txBody>
                  <a:tcPr marT="91425" marB="91425" marR="91425" marL="91425"/>
                </a:tc>
                <a:tc>
                  <a:txBody>
                    <a:bodyPr/>
                    <a:lstStyle/>
                    <a:p>
                      <a:pPr indent="0" lvl="0" marL="0" rtl="0" algn="l">
                        <a:spcBef>
                          <a:spcPts val="0"/>
                        </a:spcBef>
                        <a:spcAft>
                          <a:spcPts val="0"/>
                        </a:spcAft>
                        <a:buNone/>
                      </a:pPr>
                      <a:r>
                        <a:rPr lang="tr" sz="900">
                          <a:solidFill>
                            <a:schemeClr val="dk2"/>
                          </a:solidFill>
                        </a:rPr>
                        <a:t>Not costly for few observations but costly for global interpretations.</a:t>
                      </a:r>
                      <a:endParaRPr sz="900">
                        <a:solidFill>
                          <a:schemeClr val="dk2"/>
                        </a:solidFill>
                      </a:endParaRPr>
                    </a:p>
                    <a:p>
                      <a:pPr indent="0" lvl="0" marL="0" rtl="0" algn="l">
                        <a:spcBef>
                          <a:spcPts val="0"/>
                        </a:spcBef>
                        <a:spcAft>
                          <a:spcPts val="0"/>
                        </a:spcAft>
                        <a:buNone/>
                      </a:pPr>
                      <a:r>
                        <a:t/>
                      </a:r>
                      <a:endParaRPr sz="900">
                        <a:solidFill>
                          <a:schemeClr val="dk2"/>
                        </a:solidFill>
                      </a:endParaRPr>
                    </a:p>
                  </a:txBody>
                  <a:tcPr marT="91425" marB="91425" marR="91425" marL="91425"/>
                </a:tc>
              </a:tr>
              <a:tr h="583400">
                <a:tc>
                  <a:txBody>
                    <a:bodyPr/>
                    <a:lstStyle/>
                    <a:p>
                      <a:pPr indent="0" lvl="0" marL="0" rtl="0" algn="l">
                        <a:spcBef>
                          <a:spcPts val="0"/>
                        </a:spcBef>
                        <a:spcAft>
                          <a:spcPts val="0"/>
                        </a:spcAft>
                        <a:buNone/>
                      </a:pPr>
                      <a:r>
                        <a:rPr b="1" lang="tr" sz="900">
                          <a:solidFill>
                            <a:schemeClr val="dk2"/>
                          </a:solidFill>
                        </a:rPr>
                        <a:t>Explainer Dashboard</a:t>
                      </a:r>
                      <a:endParaRPr b="1" sz="900">
                        <a:solidFill>
                          <a:schemeClr val="dk2"/>
                        </a:solidFill>
                      </a:endParaRPr>
                    </a:p>
                  </a:txBody>
                  <a:tcPr marT="91425" marB="91425" marR="91425" marL="91425"/>
                </a:tc>
                <a:tc>
                  <a:txBody>
                    <a:bodyPr/>
                    <a:lstStyle/>
                    <a:p>
                      <a:pPr indent="0" lvl="0" marL="0" rtl="0" algn="l">
                        <a:spcBef>
                          <a:spcPts val="0"/>
                        </a:spcBef>
                        <a:spcAft>
                          <a:spcPts val="0"/>
                        </a:spcAft>
                        <a:buNone/>
                      </a:pPr>
                      <a:r>
                        <a:rPr lang="tr" sz="900">
                          <a:solidFill>
                            <a:schemeClr val="dk2"/>
                          </a:solidFill>
                        </a:rPr>
                        <a:t>-More detailed </a:t>
                      </a:r>
                      <a:endParaRPr sz="900">
                        <a:solidFill>
                          <a:schemeClr val="dk2"/>
                        </a:solidFill>
                      </a:endParaRPr>
                    </a:p>
                    <a:p>
                      <a:pPr indent="0" lvl="0" marL="0" rtl="0" algn="l">
                        <a:spcBef>
                          <a:spcPts val="0"/>
                        </a:spcBef>
                        <a:spcAft>
                          <a:spcPts val="0"/>
                        </a:spcAft>
                        <a:buNone/>
                      </a:pPr>
                      <a:r>
                        <a:rPr lang="tr" sz="900">
                          <a:solidFill>
                            <a:schemeClr val="dk2"/>
                          </a:solidFill>
                        </a:rPr>
                        <a:t>-Interactive</a:t>
                      </a:r>
                      <a:endParaRPr sz="900">
                        <a:solidFill>
                          <a:schemeClr val="dk2"/>
                        </a:solidFill>
                      </a:endParaRPr>
                    </a:p>
                    <a:p>
                      <a:pPr indent="0" lvl="0" marL="0" rtl="0" algn="l">
                        <a:spcBef>
                          <a:spcPts val="0"/>
                        </a:spcBef>
                        <a:spcAft>
                          <a:spcPts val="0"/>
                        </a:spcAft>
                        <a:buNone/>
                      </a:pPr>
                      <a:r>
                        <a:rPr lang="tr" sz="900">
                          <a:solidFill>
                            <a:schemeClr val="dk2"/>
                          </a:solidFill>
                        </a:rPr>
                        <a:t>-User-friendly</a:t>
                      </a:r>
                      <a:endParaRPr sz="900">
                        <a:solidFill>
                          <a:schemeClr val="dk2"/>
                        </a:solidFill>
                      </a:endParaRPr>
                    </a:p>
                  </a:txBody>
                  <a:tcPr marT="91425" marB="91425" marR="91425" marL="91425"/>
                </a:tc>
                <a:tc>
                  <a:txBody>
                    <a:bodyPr/>
                    <a:lstStyle/>
                    <a:p>
                      <a:pPr indent="0" lvl="0" marL="0" rtl="0" algn="l">
                        <a:spcBef>
                          <a:spcPts val="0"/>
                        </a:spcBef>
                        <a:spcAft>
                          <a:spcPts val="0"/>
                        </a:spcAft>
                        <a:buNone/>
                      </a:pPr>
                      <a:r>
                        <a:rPr lang="tr" sz="900">
                          <a:solidFill>
                            <a:schemeClr val="dk2"/>
                          </a:solidFill>
                        </a:rPr>
                        <a:t>Dashboard can get a bit overwhelming with the various components.</a:t>
                      </a:r>
                      <a:endParaRPr sz="900">
                        <a:solidFill>
                          <a:schemeClr val="dk2"/>
                        </a:solidFill>
                      </a:endParaRPr>
                    </a:p>
                  </a:txBody>
                  <a:tcPr marT="91425" marB="91425" marR="91425" marL="91425"/>
                </a:tc>
                <a:tc>
                  <a:txBody>
                    <a:bodyPr/>
                    <a:lstStyle/>
                    <a:p>
                      <a:pPr indent="0" lvl="0" marL="0" rtl="0" algn="l">
                        <a:spcBef>
                          <a:spcPts val="0"/>
                        </a:spcBef>
                        <a:spcAft>
                          <a:spcPts val="0"/>
                        </a:spcAft>
                        <a:buNone/>
                      </a:pPr>
                      <a:r>
                        <a:rPr lang="tr" sz="900">
                          <a:solidFill>
                            <a:schemeClr val="dk2"/>
                          </a:solidFill>
                        </a:rPr>
                        <a:t>Can work with efficiently scikit-learn, xgboost, catboost, lightgbm, and skorch (sklearn wrapper for tabular PyTorch models) and others.</a:t>
                      </a:r>
                      <a:endParaRPr sz="900">
                        <a:solidFill>
                          <a:schemeClr val="dk2"/>
                        </a:solidFill>
                      </a:endParaRPr>
                    </a:p>
                  </a:txBody>
                  <a:tcPr marT="91425" marB="91425" marR="91425" marL="91425"/>
                </a:tc>
              </a:tr>
              <a:tr h="820750">
                <a:tc>
                  <a:txBody>
                    <a:bodyPr/>
                    <a:lstStyle/>
                    <a:p>
                      <a:pPr indent="0" lvl="0" marL="0" rtl="0" algn="l">
                        <a:spcBef>
                          <a:spcPts val="0"/>
                        </a:spcBef>
                        <a:spcAft>
                          <a:spcPts val="0"/>
                        </a:spcAft>
                        <a:buNone/>
                      </a:pPr>
                      <a:r>
                        <a:rPr b="1" lang="tr" sz="900">
                          <a:solidFill>
                            <a:schemeClr val="dk2"/>
                          </a:solidFill>
                        </a:rPr>
                        <a:t>Dalex</a:t>
                      </a:r>
                      <a:endParaRPr b="1" sz="900">
                        <a:solidFill>
                          <a:schemeClr val="dk2"/>
                        </a:solidFill>
                      </a:endParaRPr>
                    </a:p>
                  </a:txBody>
                  <a:tcPr marT="91425" marB="91425" marR="91425" marL="91425"/>
                </a:tc>
                <a:tc>
                  <a:txBody>
                    <a:bodyPr/>
                    <a:lstStyle/>
                    <a:p>
                      <a:pPr indent="0" lvl="0" marL="0" rtl="0" algn="l">
                        <a:spcBef>
                          <a:spcPts val="0"/>
                        </a:spcBef>
                        <a:spcAft>
                          <a:spcPts val="0"/>
                        </a:spcAft>
                        <a:buNone/>
                      </a:pPr>
                      <a:r>
                        <a:rPr lang="tr" sz="900">
                          <a:solidFill>
                            <a:schemeClr val="dk2"/>
                          </a:solidFill>
                        </a:rPr>
                        <a:t>Allows to compare residual distributions and provides an alternative to PDPs for categorical predictor variables.</a:t>
                      </a:r>
                      <a:endParaRPr sz="900">
                        <a:solidFill>
                          <a:schemeClr val="dk2"/>
                        </a:solidFill>
                      </a:endParaRPr>
                    </a:p>
                  </a:txBody>
                  <a:tcPr marT="91425" marB="91425" marR="91425" marL="91425"/>
                </a:tc>
                <a:tc>
                  <a:txBody>
                    <a:bodyPr/>
                    <a:lstStyle/>
                    <a:p>
                      <a:pPr indent="0" lvl="0" marL="0" rtl="0" algn="l">
                        <a:spcBef>
                          <a:spcPts val="0"/>
                        </a:spcBef>
                        <a:spcAft>
                          <a:spcPts val="0"/>
                        </a:spcAft>
                        <a:buNone/>
                      </a:pPr>
                      <a:r>
                        <a:rPr lang="tr" sz="900">
                          <a:solidFill>
                            <a:schemeClr val="dk2"/>
                          </a:solidFill>
                        </a:rPr>
                        <a:t>Currently, only supports regression and binary classification problems, does not provide ICE curves and alternative local interpretation algorithms such as LIME and SHAP.</a:t>
                      </a:r>
                      <a:endParaRPr sz="900">
                        <a:solidFill>
                          <a:schemeClr val="dk2"/>
                        </a:solidFill>
                      </a:endParaRPr>
                    </a:p>
                  </a:txBody>
                  <a:tcPr marT="91425" marB="91425" marR="91425" marL="91425"/>
                </a:tc>
                <a:tc>
                  <a:txBody>
                    <a:bodyPr/>
                    <a:lstStyle/>
                    <a:p>
                      <a:pPr indent="0" lvl="0" marL="0" rtl="0" algn="l">
                        <a:spcBef>
                          <a:spcPts val="0"/>
                        </a:spcBef>
                        <a:spcAft>
                          <a:spcPts val="0"/>
                        </a:spcAft>
                        <a:buNone/>
                      </a:pPr>
                      <a:r>
                        <a:rPr lang="tr" sz="900">
                          <a:solidFill>
                            <a:schemeClr val="dk2"/>
                          </a:solidFill>
                        </a:rPr>
                        <a:t>- Can work efficiently with a lot of tools such as scikit-learn, keras, H2O, tidymodels, xgboost, mlr</a:t>
                      </a:r>
                      <a:endParaRPr sz="900">
                        <a:solidFill>
                          <a:schemeClr val="dk2"/>
                        </a:solidFill>
                      </a:endParaRPr>
                    </a:p>
                    <a:p>
                      <a:pPr indent="0" lvl="0" marL="0" rtl="0" algn="l">
                        <a:spcBef>
                          <a:spcPts val="0"/>
                        </a:spcBef>
                        <a:spcAft>
                          <a:spcPts val="0"/>
                        </a:spcAft>
                        <a:buNone/>
                      </a:pPr>
                      <a:r>
                        <a:rPr lang="tr" sz="900">
                          <a:solidFill>
                            <a:schemeClr val="dk2"/>
                          </a:solidFill>
                        </a:rPr>
                        <a:t>- Can be slow and costly.</a:t>
                      </a:r>
                      <a:endParaRPr sz="900">
                        <a:solidFill>
                          <a:schemeClr val="dk2"/>
                        </a:solidFill>
                      </a:endParaRPr>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tr"/>
              <a:t>Resources</a:t>
            </a:r>
            <a:endParaRPr/>
          </a:p>
        </p:txBody>
      </p:sp>
      <p:sp>
        <p:nvSpPr>
          <p:cNvPr id="117" name="Google Shape;117;p2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tr"/>
              <a:t>Lundberg, Scott &amp; Lee, Su-In. (2017). A Unified Approach to Interpreting Model Predictions.</a:t>
            </a:r>
            <a:endParaRPr/>
          </a:p>
          <a:p>
            <a:pPr indent="0" lvl="0" marL="0" rtl="0" algn="l">
              <a:spcBef>
                <a:spcPts val="1200"/>
              </a:spcBef>
              <a:spcAft>
                <a:spcPts val="0"/>
              </a:spcAft>
              <a:buNone/>
            </a:pPr>
            <a:r>
              <a:rPr lang="tr" u="sng">
                <a:solidFill>
                  <a:schemeClr val="hlink"/>
                </a:solidFill>
                <a:hlinkClick r:id="rId3"/>
              </a:rPr>
              <a:t>https://shap.readthedocs.io</a:t>
            </a:r>
            <a:endParaRPr/>
          </a:p>
          <a:p>
            <a:pPr indent="0" lvl="0" marL="0" rtl="0" algn="l">
              <a:spcBef>
                <a:spcPts val="1200"/>
              </a:spcBef>
              <a:spcAft>
                <a:spcPts val="0"/>
              </a:spcAft>
              <a:buNone/>
            </a:pPr>
            <a:r>
              <a:rPr lang="tr" u="sng">
                <a:solidFill>
                  <a:schemeClr val="hlink"/>
                </a:solidFill>
                <a:hlinkClick r:id="rId4"/>
              </a:rPr>
              <a:t>https://towardsdatascience.com/introduction-to-shap-values-and-their-application-in-machine-learning-8003718e6827</a:t>
            </a:r>
            <a:endParaRPr/>
          </a:p>
          <a:p>
            <a:pPr indent="0" lvl="0" marL="0" rtl="0" algn="l">
              <a:spcBef>
                <a:spcPts val="1200"/>
              </a:spcBef>
              <a:spcAft>
                <a:spcPts val="0"/>
              </a:spcAft>
              <a:buNone/>
            </a:pPr>
            <a:r>
              <a:rPr lang="tr" u="sng">
                <a:solidFill>
                  <a:schemeClr val="hlink"/>
                </a:solidFill>
                <a:hlinkClick r:id="rId5"/>
              </a:rPr>
              <a:t>https://christophm.github.io/interpretable-ml-book/lime.html</a:t>
            </a:r>
            <a:endParaRPr/>
          </a:p>
          <a:p>
            <a:pPr indent="0" lvl="0" marL="0" rtl="0" algn="l">
              <a:spcBef>
                <a:spcPts val="1200"/>
              </a:spcBef>
              <a:spcAft>
                <a:spcPts val="0"/>
              </a:spcAft>
              <a:buNone/>
            </a:pPr>
            <a:r>
              <a:rPr lang="tr"/>
              <a:t>Dieber, Jürgen &amp; Kirrane, Sabrina. (2020). Why model why? Assessing the strengths and limitations of LIME.</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